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9EBB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FB5C23FE-AA8A-D692-E4A2-C674BDF7FE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91356F9-93C8-94EF-5A16-20D9DAA259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86825F33-1C03-848F-F324-3A1B03527D7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981DBCBB-AD2E-0E38-41FA-C0A7A8966C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D69C7FA3-91D2-A521-8C09-7DD470D811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7EFDD230-2D0F-0FCE-E4B0-A0BE5DA024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9965855-065D-453A-B70B-577C94DA468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869D41E-5F16-8922-501D-92181FC3D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2EE7B-A2D5-4018-A330-292676150A9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BE9FF3CC-9836-7CD9-B871-4DE556ECBB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446CBD1-04E4-6138-F5E7-247046BBE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F6BD3B-4AAA-5543-2CBD-74EDC33F7E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1D546-0907-4BD1-A727-DD355533260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EF6CBCA6-2271-FA48-BEBD-A027F7A32E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D47C054-0D0E-78B5-5E47-BDB7CA37B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C29355-2B9A-AE73-4358-423C3066F1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C5D5BB-32D4-4A14-BEC4-FC6CD5EF793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59A93F68-39D3-E1E1-7C74-75853EB76B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7D7D613-9BC3-0842-EC01-517272E83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06D2C7-5064-6160-6275-137F706B71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16CAD-52B1-4FA6-8D74-710E0171B98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C9E65F36-6F3B-1CAD-FDA9-AA085F2B64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3801340-3C77-ECFB-3E03-23B42395B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D412F18-63CB-252E-600A-D1239CAD5B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475C9-1B20-4781-BC13-AF0A8CD87BB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322D8023-84E0-7740-1689-F404ECEB8F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A824D3C-89E7-DF49-21DD-7C6432C39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83F58E-7488-FC6E-402D-62826F37DD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08640-4223-4119-87D2-98E240D80FF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48FAD24D-D237-1A9D-F34E-F726B605D0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4591B4A-4F5E-18F7-CBB0-408CF2D20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92618D-307E-3C5E-EC48-F690612B7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52CF9-D860-4506-8817-0D8E60C0782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CD0A3F76-E0EF-675A-CB65-C005F4E140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57A6CA7-26FA-114C-1E09-096A6E06DF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BDBC14A-2556-0CB9-073D-B69AE043D8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12580-1BF2-4532-9112-146EFB5F91A4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DEEBACDF-F225-60C7-3A77-082295EDAF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F871D5A6-F634-B5D7-093C-75D18D706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E52D7DE-3DF6-6C0C-BA5C-D1E1159621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A8FD74F-D0F4-17CA-5555-346315F67A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377E43B2-E4BC-0017-306F-FB4786AF5D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C4B5A3B0-E43F-56BC-EBA8-A8CA309BCD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EC5C898D-412A-1686-95D5-07A217F535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4D3E40-9F8E-4408-95F1-1B40AD6B20F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6871" name="AutoShape 7">
            <a:extLst>
              <a:ext uri="{FF2B5EF4-FFF2-40B4-BE49-F238E27FC236}">
                <a16:creationId xmlns:a16="http://schemas.microsoft.com/office/drawing/2014/main" id="{3343CFAF-1B1F-6E86-0ADE-810822B37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BF968-CDEB-F9CD-C907-9F44F3E97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50E8B-007B-3CF9-7A38-3E25E9857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82F95-0585-0852-7979-D3B615BA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7B053-8EBD-3C36-DEAA-04FA46E5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D9BC5-6B0D-FF5D-4DCC-C1BE65A5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61130-ADC5-4C43-9CCB-4AC0A3D378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52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8E08F-78C2-A2FD-1B51-4E740C24E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58802E-9987-ACB0-22FD-18E15B85F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40D73-9080-37D6-D09B-0FDBB6DF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B75E8-2930-1330-3936-FC38BE8BB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3912C-8296-3208-1B0B-1F7EE336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DEEB2-1677-47A9-A81C-92255B7D6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46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9690-6DF2-8291-764B-201527946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08BFC-BA04-FD9F-05F7-F575D125A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96299-2F45-E4E8-4469-06B9F54F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28C11-9891-08C1-5019-371341CA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C186C-0A52-FD3B-8C80-5EC5C691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9621E-ED99-43DD-8A76-E11A904133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37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AEAF6-954B-E000-B0FE-F3DB1CB0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EE4A6-2AEA-AA05-AABB-18E9C930F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11C21-2A56-0874-A64D-881883A2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30E1-2992-CC87-0D6D-79E0B5DF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6ADBA-175E-5F40-0CA4-7633F9FE4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40D42-1AE3-4A94-8F6B-C74A98BD32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0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EBC55-2553-6BA8-81A8-F182BB7E5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73B98-D401-C882-5847-D07119ABB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8C289-389B-C87A-9CDB-B90045811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19512-36F5-75D3-012D-BB2BE37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26555-C936-7001-7F9B-1D367028D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F2675-EE77-7ACA-F353-674FDE70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00F7D-3D67-4524-BCBF-861E7DFEF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04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F711C-177B-F460-3616-433A6E29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1EEFE-2C6A-6651-368C-20283E8A8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D568B-3E57-FEC9-F09E-D2F359AE2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AADA2E-F7BA-06FE-7F4B-4A1BDACE7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5C259-D06B-A56F-CB1C-C28A35AB2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EB477A-7258-B1D9-501B-2BD1026EB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473AD7-F90B-9D8A-C4C6-CE33405A5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BD31C-C765-CE92-905E-875185D9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FC625-63E8-455C-9BFE-498266C88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05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B153C-C8B8-325D-1CA2-5F934CC9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129DF-E3CD-E017-0F50-22C0880C1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532B6-757A-36A5-1503-86A1FA8EC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08E1E-F5DC-79B9-0008-8553495F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89275-8041-4646-9086-E02E3607F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08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D76F1D-6FE4-8F76-3D52-AF15A588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B02F38-F4C0-77E8-E9A2-A3F1540B3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69F37-CD24-6435-C731-53E16F1B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E26C4-2C58-4BEE-AA80-643B71ACD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1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A11D9-5872-2935-546C-7D72814A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7ED51-9539-9D25-36E1-E0B08561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3E7C0-FE71-AC38-5F5A-F423C48B3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B3CA7-C340-FB76-077F-8EEA9CCDE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3E586-9F0B-A03C-847B-3C175C81A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78432-F997-4722-36F6-20CE5FC3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57FD3-BA1B-484C-AEFC-5634DFD6F2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03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ABD37-62A8-06A6-EBC3-9FD2CD16C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B2C8F-5F0A-C057-2070-87C3366F7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5F5CF-BE7F-7508-CA6C-0537ED8FC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B5C5-3DF2-B5DF-2946-53AB8C9B9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9A6EE-FC6C-66FE-1F39-5D937368D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31398-4AA8-199F-8A81-C991FF4F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1FDFC-698C-4913-8CA2-6653080EE0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86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1EE8D03-7C80-B28B-FD00-6C09F30F6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F07C21B-638A-6B79-8C77-4CEAAFC80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5844" name="AutoShape 4">
            <a:extLst>
              <a:ext uri="{FF2B5EF4-FFF2-40B4-BE49-F238E27FC236}">
                <a16:creationId xmlns:a16="http://schemas.microsoft.com/office/drawing/2014/main" id="{04EF8ED1-B2C0-FC13-F153-214B204FB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9588CA28-BADC-751C-6FF5-8A36FD40EC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6D8B4CEA-2EAC-5AFA-D46E-452806DFA5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3CA5B393-6374-3D50-4A93-30865894B3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en-US"/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F73A0CCC-33BF-5E23-4A4C-B1F22C4A5A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CF78B8-F39F-4318-A8A6-3E281A61D0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>
            <a:extLst>
              <a:ext uri="{FF2B5EF4-FFF2-40B4-BE49-F238E27FC236}">
                <a16:creationId xmlns:a16="http://schemas.microsoft.com/office/drawing/2014/main" id="{8B375C40-1458-487D-3C65-867429D83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Perimeter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BB326A95-00F2-56C3-3219-955375310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1004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perimeter of a closed plane figure is the length of its boundary.</a:t>
            </a:r>
          </a:p>
        </p:txBody>
      </p:sp>
      <p:sp>
        <p:nvSpPr>
          <p:cNvPr id="2066" name="Text Box 18">
            <a:extLst>
              <a:ext uri="{FF2B5EF4-FFF2-40B4-BE49-F238E27FC236}">
                <a16:creationId xmlns:a16="http://schemas.microsoft.com/office/drawing/2014/main" id="{35688A10-EE94-6306-970C-CE800FA6F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068" name="Text Box 20">
            <a:extLst>
              <a:ext uri="{FF2B5EF4-FFF2-40B4-BE49-F238E27FC236}">
                <a16:creationId xmlns:a16="http://schemas.microsoft.com/office/drawing/2014/main" id="{32E33F58-0FCE-FD01-2813-8B2957AC8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495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grpSp>
        <p:nvGrpSpPr>
          <p:cNvPr id="2074" name="Group 26">
            <a:extLst>
              <a:ext uri="{FF2B5EF4-FFF2-40B4-BE49-F238E27FC236}">
                <a16:creationId xmlns:a16="http://schemas.microsoft.com/office/drawing/2014/main" id="{9BB364D0-B5AC-FCAA-EEE6-8C80278104CD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895600"/>
            <a:ext cx="3886200" cy="1447800"/>
            <a:chOff x="1728" y="1680"/>
            <a:chExt cx="2448" cy="912"/>
          </a:xfrm>
        </p:grpSpPr>
        <p:sp>
          <p:nvSpPr>
            <p:cNvPr id="2069" name="Line 21">
              <a:extLst>
                <a:ext uri="{FF2B5EF4-FFF2-40B4-BE49-F238E27FC236}">
                  <a16:creationId xmlns:a16="http://schemas.microsoft.com/office/drawing/2014/main" id="{7F30F01F-0D47-9CE5-E76E-3398C0CB5A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592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70" name="Line 22">
              <a:extLst>
                <a:ext uri="{FF2B5EF4-FFF2-40B4-BE49-F238E27FC236}">
                  <a16:creationId xmlns:a16="http://schemas.microsoft.com/office/drawing/2014/main" id="{6D62CEB5-7E86-5F9C-64FF-A04898A45B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28" y="1728"/>
              <a:ext cx="24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71" name="Line 23">
              <a:extLst>
                <a:ext uri="{FF2B5EF4-FFF2-40B4-BE49-F238E27FC236}">
                  <a16:creationId xmlns:a16="http://schemas.microsoft.com/office/drawing/2014/main" id="{58C53038-6197-6323-B9E4-2172215ABB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1680"/>
              <a:ext cx="38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72" name="Line 24">
              <a:extLst>
                <a:ext uri="{FF2B5EF4-FFF2-40B4-BE49-F238E27FC236}">
                  <a16:creationId xmlns:a16="http://schemas.microsoft.com/office/drawing/2014/main" id="{03E3F18D-128F-347D-5799-0510F738B3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728"/>
              <a:ext cx="12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73" name="Line 25">
              <a:extLst>
                <a:ext uri="{FF2B5EF4-FFF2-40B4-BE49-F238E27FC236}">
                  <a16:creationId xmlns:a16="http://schemas.microsoft.com/office/drawing/2014/main" id="{33DD73BF-99ED-3CC9-2336-5704E182F3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680"/>
              <a:ext cx="120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75" name="Text Box 27">
            <a:extLst>
              <a:ext uri="{FF2B5EF4-FFF2-40B4-BE49-F238E27FC236}">
                <a16:creationId xmlns:a16="http://schemas.microsoft.com/office/drawing/2014/main" id="{654D0D3E-DC5C-3BFD-B8E4-897DC93D2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343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15cm</a:t>
            </a:r>
          </a:p>
        </p:txBody>
      </p:sp>
      <p:sp>
        <p:nvSpPr>
          <p:cNvPr id="2076" name="Text Box 28">
            <a:extLst>
              <a:ext uri="{FF2B5EF4-FFF2-40B4-BE49-F238E27FC236}">
                <a16:creationId xmlns:a16="http://schemas.microsoft.com/office/drawing/2014/main" id="{26BDE7D2-703B-2EC8-518C-B0F1C2385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43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  10cm</a:t>
            </a:r>
          </a:p>
        </p:txBody>
      </p:sp>
      <p:sp>
        <p:nvSpPr>
          <p:cNvPr id="2077" name="Text Box 29">
            <a:extLst>
              <a:ext uri="{FF2B5EF4-FFF2-40B4-BE49-F238E27FC236}">
                <a16:creationId xmlns:a16="http://schemas.microsoft.com/office/drawing/2014/main" id="{ADC602AD-8152-534D-19BB-35D508D6D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743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8cm</a:t>
            </a:r>
          </a:p>
        </p:txBody>
      </p:sp>
      <p:sp>
        <p:nvSpPr>
          <p:cNvPr id="2078" name="Text Box 30">
            <a:extLst>
              <a:ext uri="{FF2B5EF4-FFF2-40B4-BE49-F238E27FC236}">
                <a16:creationId xmlns:a16="http://schemas.microsoft.com/office/drawing/2014/main" id="{FDF16BA6-542E-86BB-41A7-1123F0C58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505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7cm</a:t>
            </a:r>
          </a:p>
        </p:txBody>
      </p:sp>
      <p:sp>
        <p:nvSpPr>
          <p:cNvPr id="2079" name="Text Box 31">
            <a:extLst>
              <a:ext uri="{FF2B5EF4-FFF2-40B4-BE49-F238E27FC236}">
                <a16:creationId xmlns:a16="http://schemas.microsoft.com/office/drawing/2014/main" id="{A3C68CF2-0656-3825-33E7-3D9C8E331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05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8cm</a:t>
            </a:r>
          </a:p>
        </p:txBody>
      </p:sp>
      <p:sp>
        <p:nvSpPr>
          <p:cNvPr id="2080" name="Text Box 32">
            <a:extLst>
              <a:ext uri="{FF2B5EF4-FFF2-40B4-BE49-F238E27FC236}">
                <a16:creationId xmlns:a16="http://schemas.microsoft.com/office/drawing/2014/main" id="{9288CEDC-E375-493A-B5D3-45D7DFB7B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953000"/>
            <a:ext cx="5943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Perimeter = 15 + 8 + 10 + 8 + 7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   = 48cm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2059" grpId="0" build="p"/>
      <p:bldP spid="2075" grpId="2"/>
      <p:bldP spid="2076" grpId="2"/>
      <p:bldP spid="2077" grpId="2"/>
      <p:bldP spid="2078" grpId="2"/>
      <p:bldP spid="2079" grpId="0"/>
      <p:bldP spid="20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434E43C-96A7-6252-B424-B65B505DC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Perimeter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6254A2E-81F7-A6B4-B152-53F7C7BFF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2371725" cy="862013"/>
          </a:xfrm>
        </p:spPr>
        <p:txBody>
          <a:bodyPr/>
          <a:lstStyle/>
          <a:p>
            <a:r>
              <a:rPr lang="en-US" altLang="en-US" sz="2600"/>
              <a:t>Rectangle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7F41FD3F-4293-97F1-BAAD-26E78160E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752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DD18C36B-74FF-2215-D0CD-998CD541C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2438400" cy="1219200"/>
          </a:xfrm>
          <a:prstGeom prst="rect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64B734B2-8F66-333B-8BF3-7BBB7C3AD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719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8A01685-EBB6-C0EE-39DA-7E0611B37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00200"/>
            <a:ext cx="2438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908050" indent="-4365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304925" indent="-395288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93863" indent="-3873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93913" indent="-398463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Square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96B2745C-3496-D547-8427-8503207A3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600200"/>
            <a:ext cx="2438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908050" indent="-4365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304925" indent="-395288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93863" indent="-3873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93913" indent="-398463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Triangles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A01259A5-4C09-667D-698C-285740FDB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86000"/>
            <a:ext cx="1752600" cy="1524000"/>
          </a:xfrm>
          <a:prstGeom prst="rect">
            <a:avLst/>
          </a:prstGeom>
          <a:solidFill>
            <a:srgbClr val="00FFFF">
              <a:alpha val="96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4" name="AutoShape 10">
            <a:extLst>
              <a:ext uri="{FF2B5EF4-FFF2-40B4-BE49-F238E27FC236}">
                <a16:creationId xmlns:a16="http://schemas.microsoft.com/office/drawing/2014/main" id="{C1D07019-5510-68F4-AB8E-A37A769F2DA3}"/>
              </a:ext>
            </a:extLst>
          </p:cNvPr>
          <p:cNvSpPr>
            <a:spLocks noChangeArrowheads="1"/>
          </p:cNvSpPr>
          <p:nvPr/>
        </p:nvSpPr>
        <p:spPr bwMode="auto">
          <a:xfrm rot="8743486">
            <a:off x="6629400" y="3048000"/>
            <a:ext cx="1905000" cy="1447800"/>
          </a:xfrm>
          <a:prstGeom prst="rtTriangle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BD2D2512-1939-5821-DCEF-E5193658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10088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 = 8 + 5 + 8 + 5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36AF4F64-FF80-47B3-26B3-10620EAD2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92738"/>
            <a:ext cx="1905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 = l + b + l + b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= 2(l + b)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AD24227D-4274-1F19-32C3-F41CB4390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10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L= 8cm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7B35DEE1-2C76-0EC0-D9F8-2B46D1B35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572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P = 6 + 6 + 6 + 6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5ECC4DA1-4AA1-E908-9B96-47A9BA715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86400"/>
            <a:ext cx="1905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 = l + l + l + l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= 4l  or 4s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4A88CD07-DFA4-8B8B-176E-31CBC78C6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3860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D7B3B46C-9298-8413-E65E-FB6211E8D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60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L=6cm</a:t>
            </a: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7FDD9AFB-C084-29B0-7756-5B2A78705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7813" y="2743200"/>
            <a:ext cx="45878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b=4cm</a:t>
            </a: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id="{00925EB8-A977-F758-8253-5CC0612F0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8227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6406" name="Text Box 22">
            <a:extLst>
              <a:ext uri="{FF2B5EF4-FFF2-40B4-BE49-F238E27FC236}">
                <a16:creationId xmlns:a16="http://schemas.microsoft.com/office/drawing/2014/main" id="{B52F1D33-7854-5169-2641-29C63A304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833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31AF1E4B-B895-F331-5168-3E4B812A0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895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6408" name="Text Box 24">
            <a:extLst>
              <a:ext uri="{FF2B5EF4-FFF2-40B4-BE49-F238E27FC236}">
                <a16:creationId xmlns:a16="http://schemas.microsoft.com/office/drawing/2014/main" id="{892E1235-C073-27A2-0248-35BF4E076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6409" name="Text Box 25">
            <a:extLst>
              <a:ext uri="{FF2B5EF4-FFF2-40B4-BE49-F238E27FC236}">
                <a16:creationId xmlns:a16="http://schemas.microsoft.com/office/drawing/2014/main" id="{B6D998C0-24A0-8179-CB16-8EFCBB71C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572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 = a + b + 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5" grpId="0"/>
      <p:bldP spid="16396" grpId="0"/>
      <p:bldP spid="16399" grpId="0"/>
      <p:bldP spid="16400" grpId="0"/>
      <p:bldP spid="16402" grpId="0"/>
      <p:bldP spid="16405" grpId="0"/>
      <p:bldP spid="16406" grpId="0"/>
      <p:bldP spid="16407" grpId="0"/>
      <p:bldP spid="164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>
            <a:extLst>
              <a:ext uri="{FF2B5EF4-FFF2-40B4-BE49-F238E27FC236}">
                <a16:creationId xmlns:a16="http://schemas.microsoft.com/office/drawing/2014/main" id="{1CF34AD3-DD02-960F-DBA2-DC23CB488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609600"/>
            <a:ext cx="8001000" cy="911225"/>
          </a:xfrm>
        </p:spPr>
        <p:txBody>
          <a:bodyPr/>
          <a:lstStyle/>
          <a:p>
            <a:r>
              <a:rPr lang="en-US" altLang="en-US"/>
              <a:t>Area</a:t>
            </a:r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id="{59972A40-5AB6-C1CF-9947-4B6E4B12F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876800"/>
            <a:ext cx="8001000" cy="1219200"/>
          </a:xfrm>
        </p:spPr>
        <p:txBody>
          <a:bodyPr/>
          <a:lstStyle/>
          <a:p>
            <a:r>
              <a:rPr lang="en-US" altLang="en-US"/>
              <a:t>Area is the space within the boundary of a figure.</a:t>
            </a:r>
          </a:p>
        </p:txBody>
      </p:sp>
      <p:sp>
        <p:nvSpPr>
          <p:cNvPr id="37898" name="Oval 10">
            <a:extLst>
              <a:ext uri="{FF2B5EF4-FFF2-40B4-BE49-F238E27FC236}">
                <a16:creationId xmlns:a16="http://schemas.microsoft.com/office/drawing/2014/main" id="{22C828E3-9A75-8B97-F3D7-C6ACB5D13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981200"/>
            <a:ext cx="12192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9" name="AutoShape 11">
            <a:extLst>
              <a:ext uri="{FF2B5EF4-FFF2-40B4-BE49-F238E27FC236}">
                <a16:creationId xmlns:a16="http://schemas.microsoft.com/office/drawing/2014/main" id="{98040528-18EF-A845-4990-73DBFFE73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590800"/>
            <a:ext cx="1143000" cy="990600"/>
          </a:xfrm>
          <a:prstGeom prst="hexagon">
            <a:avLst>
              <a:gd name="adj" fmla="val 2884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0" name="AutoShape 12">
            <a:extLst>
              <a:ext uri="{FF2B5EF4-FFF2-40B4-BE49-F238E27FC236}">
                <a16:creationId xmlns:a16="http://schemas.microsoft.com/office/drawing/2014/main" id="{5D3E8080-EF55-0084-4E4C-C43541A27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05200"/>
            <a:ext cx="14478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7903" name="Group 15">
            <a:extLst>
              <a:ext uri="{FF2B5EF4-FFF2-40B4-BE49-F238E27FC236}">
                <a16:creationId xmlns:a16="http://schemas.microsoft.com/office/drawing/2014/main" id="{2C00F0BD-AC00-3004-4C02-6A2946943D04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657600"/>
            <a:ext cx="1524000" cy="1143000"/>
            <a:chOff x="2496" y="2304"/>
            <a:chExt cx="960" cy="720"/>
          </a:xfrm>
        </p:grpSpPr>
        <p:sp>
          <p:nvSpPr>
            <p:cNvPr id="37901" name="Line 13">
              <a:extLst>
                <a:ext uri="{FF2B5EF4-FFF2-40B4-BE49-F238E27FC236}">
                  <a16:creationId xmlns:a16="http://schemas.microsoft.com/office/drawing/2014/main" id="{480602CF-94AA-94FD-3365-0E5DE7905D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2304"/>
              <a:ext cx="91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2" name="Line 14">
              <a:extLst>
                <a:ext uri="{FF2B5EF4-FFF2-40B4-BE49-F238E27FC236}">
                  <a16:creationId xmlns:a16="http://schemas.microsoft.com/office/drawing/2014/main" id="{AF64E22D-C23C-BE4E-73ED-6DE3890A34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2304"/>
              <a:ext cx="4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905" name="AutoShape 17">
            <a:extLst>
              <a:ext uri="{FF2B5EF4-FFF2-40B4-BE49-F238E27FC236}">
                <a16:creationId xmlns:a16="http://schemas.microsoft.com/office/drawing/2014/main" id="{97C88612-EDB6-5A51-D2D3-A0C48235465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515100" y="3467100"/>
            <a:ext cx="990600" cy="1828800"/>
          </a:xfrm>
          <a:prstGeom prst="moon">
            <a:avLst>
              <a:gd name="adj" fmla="val 44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7927" name="Group 39">
            <a:extLst>
              <a:ext uri="{FF2B5EF4-FFF2-40B4-BE49-F238E27FC236}">
                <a16:creationId xmlns:a16="http://schemas.microsoft.com/office/drawing/2014/main" id="{88AD27C4-8914-B64E-95FA-DD3E50D4C4D0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209800"/>
            <a:ext cx="2286000" cy="1143000"/>
            <a:chOff x="528" y="1392"/>
            <a:chExt cx="1440" cy="720"/>
          </a:xfrm>
        </p:grpSpPr>
        <p:sp>
          <p:nvSpPr>
            <p:cNvPr id="37897" name="Rectangle 9">
              <a:extLst>
                <a:ext uri="{FF2B5EF4-FFF2-40B4-BE49-F238E27FC236}">
                  <a16:creationId xmlns:a16="http://schemas.microsoft.com/office/drawing/2014/main" id="{7D071496-AA05-E5B7-AA29-577353055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392"/>
              <a:ext cx="1440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7" name="Rectangle 19">
              <a:extLst>
                <a:ext uri="{FF2B5EF4-FFF2-40B4-BE49-F238E27FC236}">
                  <a16:creationId xmlns:a16="http://schemas.microsoft.com/office/drawing/2014/main" id="{2A888B78-37FA-6159-375D-A48E04CEF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392"/>
              <a:ext cx="240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8" name="Rectangle 20">
              <a:extLst>
                <a:ext uri="{FF2B5EF4-FFF2-40B4-BE49-F238E27FC236}">
                  <a16:creationId xmlns:a16="http://schemas.microsoft.com/office/drawing/2014/main" id="{74127445-FC2E-50D5-2554-A4B8D3FEA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632"/>
              <a:ext cx="240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9" name="Rectangle 21">
              <a:extLst>
                <a:ext uri="{FF2B5EF4-FFF2-40B4-BE49-F238E27FC236}">
                  <a16:creationId xmlns:a16="http://schemas.microsoft.com/office/drawing/2014/main" id="{35865DBB-D5C8-1497-F6E2-B66928769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872"/>
              <a:ext cx="240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0" name="Rectangle 22">
              <a:extLst>
                <a:ext uri="{FF2B5EF4-FFF2-40B4-BE49-F238E27FC236}">
                  <a16:creationId xmlns:a16="http://schemas.microsoft.com/office/drawing/2014/main" id="{2B323141-AE7E-DE4B-C09C-A8286BEEF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392"/>
              <a:ext cx="240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1" name="Rectangle 23">
              <a:extLst>
                <a:ext uri="{FF2B5EF4-FFF2-40B4-BE49-F238E27FC236}">
                  <a16:creationId xmlns:a16="http://schemas.microsoft.com/office/drawing/2014/main" id="{6A6C185D-BEC6-CC5A-04CC-8271A7F4D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392"/>
              <a:ext cx="240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2" name="Rectangle 24">
              <a:extLst>
                <a:ext uri="{FF2B5EF4-FFF2-40B4-BE49-F238E27FC236}">
                  <a16:creationId xmlns:a16="http://schemas.microsoft.com/office/drawing/2014/main" id="{6B678E5C-F692-A762-F7A3-EAE93274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3" name="Rectangle 25">
              <a:extLst>
                <a:ext uri="{FF2B5EF4-FFF2-40B4-BE49-F238E27FC236}">
                  <a16:creationId xmlns:a16="http://schemas.microsoft.com/office/drawing/2014/main" id="{BEC55805-7A6A-CBF6-CF0A-4118BDF96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392"/>
              <a:ext cx="240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4" name="Rectangle 26">
              <a:extLst>
                <a:ext uri="{FF2B5EF4-FFF2-40B4-BE49-F238E27FC236}">
                  <a16:creationId xmlns:a16="http://schemas.microsoft.com/office/drawing/2014/main" id="{4E5544B8-BC85-A59E-2746-D592699F5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392"/>
              <a:ext cx="240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7928" name="Group 40">
            <a:extLst>
              <a:ext uri="{FF2B5EF4-FFF2-40B4-BE49-F238E27FC236}">
                <a16:creationId xmlns:a16="http://schemas.microsoft.com/office/drawing/2014/main" id="{058DDBBC-CC5B-84C9-0EAA-9A5755E20982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2133600"/>
            <a:ext cx="1524000" cy="1524000"/>
            <a:chOff x="4464" y="1344"/>
            <a:chExt cx="960" cy="960"/>
          </a:xfrm>
        </p:grpSpPr>
        <p:sp>
          <p:nvSpPr>
            <p:cNvPr id="37919" name="Rectangle 31">
              <a:extLst>
                <a:ext uri="{FF2B5EF4-FFF2-40B4-BE49-F238E27FC236}">
                  <a16:creationId xmlns:a16="http://schemas.microsoft.com/office/drawing/2014/main" id="{8F4BEE3E-0ABC-4864-7B87-EADD89B04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344"/>
              <a:ext cx="960" cy="96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0" name="Rectangle 32">
              <a:extLst>
                <a:ext uri="{FF2B5EF4-FFF2-40B4-BE49-F238E27FC236}">
                  <a16:creationId xmlns:a16="http://schemas.microsoft.com/office/drawing/2014/main" id="{1B770459-D1C1-9596-FD48-691AC8E47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34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1" name="Rectangle 33">
              <a:extLst>
                <a:ext uri="{FF2B5EF4-FFF2-40B4-BE49-F238E27FC236}">
                  <a16:creationId xmlns:a16="http://schemas.microsoft.com/office/drawing/2014/main" id="{D9B7E414-9C0E-DF0E-355F-7364328DF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58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2" name="Rectangle 34">
              <a:extLst>
                <a:ext uri="{FF2B5EF4-FFF2-40B4-BE49-F238E27FC236}">
                  <a16:creationId xmlns:a16="http://schemas.microsoft.com/office/drawing/2014/main" id="{B575F310-8C6D-70EF-9880-9A6C26768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82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3" name="Rectangle 35">
              <a:extLst>
                <a:ext uri="{FF2B5EF4-FFF2-40B4-BE49-F238E27FC236}">
                  <a16:creationId xmlns:a16="http://schemas.microsoft.com/office/drawing/2014/main" id="{28C74455-E1E0-E0E7-C708-AD321F249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06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4" name="Rectangle 36">
              <a:extLst>
                <a:ext uri="{FF2B5EF4-FFF2-40B4-BE49-F238E27FC236}">
                  <a16:creationId xmlns:a16="http://schemas.microsoft.com/office/drawing/2014/main" id="{658B1B93-2C56-D832-0066-CFF816752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34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5" name="Rectangle 37">
              <a:extLst>
                <a:ext uri="{FF2B5EF4-FFF2-40B4-BE49-F238E27FC236}">
                  <a16:creationId xmlns:a16="http://schemas.microsoft.com/office/drawing/2014/main" id="{C5F6C91B-F0E7-CE56-061A-75CFCF796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134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6" name="Rectangle 38">
              <a:extLst>
                <a:ext uri="{FF2B5EF4-FFF2-40B4-BE49-F238E27FC236}">
                  <a16:creationId xmlns:a16="http://schemas.microsoft.com/office/drawing/2014/main" id="{5DD73C5C-9288-C599-C5C0-06BF2D4DE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134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  <p:bldP spid="3789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174C7F8-5608-DBEF-7340-AB18AE88B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Area of parallelogram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4CAE79D-ABB3-10AC-AD0B-A7126246A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1447800"/>
          </a:xfrm>
        </p:spPr>
        <p:txBody>
          <a:bodyPr/>
          <a:lstStyle/>
          <a:p>
            <a:pPr lvl="1"/>
            <a:r>
              <a:rPr lang="en-US" altLang="en-US"/>
              <a:t>Area of parallelogram = base x height</a:t>
            </a:r>
          </a:p>
        </p:txBody>
      </p:sp>
      <p:sp>
        <p:nvSpPr>
          <p:cNvPr id="45067" name="Rectangle 11">
            <a:extLst>
              <a:ext uri="{FF2B5EF4-FFF2-40B4-BE49-F238E27FC236}">
                <a16:creationId xmlns:a16="http://schemas.microsoft.com/office/drawing/2014/main" id="{EF8B3683-3674-550B-1530-E589BB837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209800"/>
            <a:ext cx="1981200" cy="1143000"/>
          </a:xfrm>
          <a:prstGeom prst="rect">
            <a:avLst/>
          </a:pr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8" name="AutoShape 12">
            <a:extLst>
              <a:ext uri="{FF2B5EF4-FFF2-40B4-BE49-F238E27FC236}">
                <a16:creationId xmlns:a16="http://schemas.microsoft.com/office/drawing/2014/main" id="{76038779-D0F2-2EF7-5C61-50C1F0349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209800"/>
            <a:ext cx="533400" cy="11430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9" name="AutoShape 13">
            <a:extLst>
              <a:ext uri="{FF2B5EF4-FFF2-40B4-BE49-F238E27FC236}">
                <a16:creationId xmlns:a16="http://schemas.microsoft.com/office/drawing/2014/main" id="{B2FE3EB6-3C90-40AD-25B0-E09860D71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700" y="2209800"/>
            <a:ext cx="533400" cy="1143000"/>
          </a:xfrm>
          <a:prstGeom prst="rtTriangle">
            <a:avLst/>
          </a:pr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99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0" name="Line 14">
            <a:extLst>
              <a:ext uri="{FF2B5EF4-FFF2-40B4-BE49-F238E27FC236}">
                <a16:creationId xmlns:a16="http://schemas.microsoft.com/office/drawing/2014/main" id="{C61BF494-84D1-483F-BFAF-A363C8D5B1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99000" y="2209800"/>
            <a:ext cx="12700" cy="1104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71" name="Text Box 15">
            <a:extLst>
              <a:ext uri="{FF2B5EF4-FFF2-40B4-BE49-F238E27FC236}">
                <a16:creationId xmlns:a16="http://schemas.microsoft.com/office/drawing/2014/main" id="{0AE2307B-D1C0-856B-1895-879AADC12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43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45072" name="Text Box 16">
            <a:extLst>
              <a:ext uri="{FF2B5EF4-FFF2-40B4-BE49-F238E27FC236}">
                <a16:creationId xmlns:a16="http://schemas.microsoft.com/office/drawing/2014/main" id="{800FEC38-9EFC-A07A-0A1C-179985880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429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base</a:t>
            </a:r>
          </a:p>
        </p:txBody>
      </p:sp>
      <p:sp>
        <p:nvSpPr>
          <p:cNvPr id="45073" name="Text Box 17">
            <a:extLst>
              <a:ext uri="{FF2B5EF4-FFF2-40B4-BE49-F238E27FC236}">
                <a16:creationId xmlns:a16="http://schemas.microsoft.com/office/drawing/2014/main" id="{3FAE82DE-D435-9BCD-B58D-B92CF88BE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height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1.48148E-6 C 0.12449 -0.11528 0.24914 -0.23033 0.18022 -0.27894 C 0.11129 -0.32755 -0.34756 -0.33797 -0.41319 -0.29144 C -0.47881 -0.24491 -0.346 -0.12246 -0.21319 1.48148E-6 " pathEditMode="relative" ptsTypes="aaaA">
                                      <p:cBhvr>
                                        <p:cTn id="35" dur="2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5072" grpId="0"/>
      <p:bldP spid="450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F58BE62-FA53-0E9A-8F82-A9F8267BE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Area of a triangle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C3642B3-A458-9569-B503-E60153105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419600"/>
            <a:ext cx="8001000" cy="1600200"/>
          </a:xfrm>
        </p:spPr>
        <p:txBody>
          <a:bodyPr/>
          <a:lstStyle/>
          <a:p>
            <a:r>
              <a:rPr lang="en-US" altLang="en-US"/>
              <a:t>Area = ½ x base x height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C29B8795-AC2E-9AF8-947A-FFE890104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57400"/>
            <a:ext cx="1219200" cy="1066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0390656A-4CAA-ACD9-5FF3-CBC42296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209800"/>
            <a:ext cx="1828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86" name="AutoShape 6">
            <a:extLst>
              <a:ext uri="{FF2B5EF4-FFF2-40B4-BE49-F238E27FC236}">
                <a16:creationId xmlns:a16="http://schemas.microsoft.com/office/drawing/2014/main" id="{EA6302A0-EBF6-B23A-7F81-B0B219FD0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133600"/>
            <a:ext cx="1905000" cy="914400"/>
          </a:xfrm>
          <a:prstGeom prst="parallelogram">
            <a:avLst>
              <a:gd name="adj" fmla="val 52083"/>
            </a:avLst>
          </a:prstGeom>
          <a:solidFill>
            <a:srgbClr val="79EBB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46087" name="Text Box 7">
            <a:extLst>
              <a:ext uri="{FF2B5EF4-FFF2-40B4-BE49-F238E27FC236}">
                <a16:creationId xmlns:a16="http://schemas.microsoft.com/office/drawing/2014/main" id="{2223325A-02C0-279B-EF1B-6C1DA2050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200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46088" name="Text Box 8">
            <a:extLst>
              <a:ext uri="{FF2B5EF4-FFF2-40B4-BE49-F238E27FC236}">
                <a16:creationId xmlns:a16="http://schemas.microsoft.com/office/drawing/2014/main" id="{FFC6458C-E2F1-7EE6-9D6C-BB6A51423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200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46089" name="Text Box 9">
            <a:extLst>
              <a:ext uri="{FF2B5EF4-FFF2-40B4-BE49-F238E27FC236}">
                <a16:creationId xmlns:a16="http://schemas.microsoft.com/office/drawing/2014/main" id="{7084F4E3-5F9E-5534-9482-0177F2793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514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46090" name="Line 10">
            <a:extLst>
              <a:ext uri="{FF2B5EF4-FFF2-40B4-BE49-F238E27FC236}">
                <a16:creationId xmlns:a16="http://schemas.microsoft.com/office/drawing/2014/main" id="{D55846E4-3CCC-B63F-4D36-79C8F5D9F3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0574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91" name="Line 11">
            <a:extLst>
              <a:ext uri="{FF2B5EF4-FFF2-40B4-BE49-F238E27FC236}">
                <a16:creationId xmlns:a16="http://schemas.microsoft.com/office/drawing/2014/main" id="{23B5F22A-EC47-9BCA-BE60-38DE34A271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22098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92" name="Text Box 12">
            <a:extLst>
              <a:ext uri="{FF2B5EF4-FFF2-40B4-BE49-F238E27FC236}">
                <a16:creationId xmlns:a16="http://schemas.microsoft.com/office/drawing/2014/main" id="{6EAAC0DD-44D7-BEE1-CCFA-8B6B6209A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438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46093" name="Text Box 13">
            <a:extLst>
              <a:ext uri="{FF2B5EF4-FFF2-40B4-BE49-F238E27FC236}">
                <a16:creationId xmlns:a16="http://schemas.microsoft.com/office/drawing/2014/main" id="{1791E65B-EC99-97BE-BC0E-979CDA3EE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36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46094" name="Text Box 14">
            <a:extLst>
              <a:ext uri="{FF2B5EF4-FFF2-40B4-BE49-F238E27FC236}">
                <a16:creationId xmlns:a16="http://schemas.microsoft.com/office/drawing/2014/main" id="{BCA940C7-6369-EF82-BB0B-BA7B1E527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124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46095" name="Line 15">
            <a:extLst>
              <a:ext uri="{FF2B5EF4-FFF2-40B4-BE49-F238E27FC236}">
                <a16:creationId xmlns:a16="http://schemas.microsoft.com/office/drawing/2014/main" id="{48F4180D-AE0E-F843-42CA-644A8CAD2A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9700" y="213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96" name="Line 16">
            <a:extLst>
              <a:ext uri="{FF2B5EF4-FFF2-40B4-BE49-F238E27FC236}">
                <a16:creationId xmlns:a16="http://schemas.microsoft.com/office/drawing/2014/main" id="{6CF74CDE-9150-4103-1E1A-7D1025422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133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86" grpId="0" animBg="1"/>
      <p:bldP spid="46087" grpId="0"/>
      <p:bldP spid="46088" grpId="0"/>
      <p:bldP spid="46089" grpId="0"/>
      <p:bldP spid="46092" grpId="0"/>
      <p:bldP spid="46093" grpId="0"/>
      <p:bldP spid="460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D0B68EDE-6BF6-A159-4AEC-69FA35B62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Area of trapezium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8D4560A-F224-45C9-8A76-012FDCF57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3886200"/>
            <a:ext cx="80010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/>
              <a:t>Area of trapezium ABCD					 = area of </a:t>
            </a:r>
            <a:r>
              <a:rPr lang="el-GR" altLang="en-US" sz="2600"/>
              <a:t>Δ</a:t>
            </a:r>
            <a:r>
              <a:rPr lang="en-US" altLang="en-US" sz="2600"/>
              <a:t>ABC + area of </a:t>
            </a:r>
            <a:r>
              <a:rPr lang="el-GR" altLang="en-US" sz="2600"/>
              <a:t>Δ</a:t>
            </a:r>
            <a:r>
              <a:rPr lang="en-US" altLang="en-US" sz="2600"/>
              <a:t>ACD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		 = (½ x BC x AH)  + (½ x AD x CK)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		 = ½ x AH x (BC + AD)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		 = ½ x height x sum of parallel sides</a:t>
            </a:r>
            <a:endParaRPr lang="el-GR" altLang="en-US" sz="2600"/>
          </a:p>
        </p:txBody>
      </p:sp>
      <p:sp>
        <p:nvSpPr>
          <p:cNvPr id="47126" name="Text Box 22">
            <a:extLst>
              <a:ext uri="{FF2B5EF4-FFF2-40B4-BE49-F238E27FC236}">
                <a16:creationId xmlns:a16="http://schemas.microsoft.com/office/drawing/2014/main" id="{54E8A31B-ACBF-BB4F-12F9-64864EB72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828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47127" name="Text Box 23">
            <a:extLst>
              <a:ext uri="{FF2B5EF4-FFF2-40B4-BE49-F238E27FC236}">
                <a16:creationId xmlns:a16="http://schemas.microsoft.com/office/drawing/2014/main" id="{8B979E92-E826-18ED-491F-53EC4F9E4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47128" name="Text Box 24">
            <a:extLst>
              <a:ext uri="{FF2B5EF4-FFF2-40B4-BE49-F238E27FC236}">
                <a16:creationId xmlns:a16="http://schemas.microsoft.com/office/drawing/2014/main" id="{61E7418E-3AA4-27B4-B75C-EF28A7759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47129" name="Text Box 25">
            <a:extLst>
              <a:ext uri="{FF2B5EF4-FFF2-40B4-BE49-F238E27FC236}">
                <a16:creationId xmlns:a16="http://schemas.microsoft.com/office/drawing/2014/main" id="{88309E75-BB49-1AB9-D016-469A0CE5D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367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47130" name="Text Box 26">
            <a:extLst>
              <a:ext uri="{FF2B5EF4-FFF2-40B4-BE49-F238E27FC236}">
                <a16:creationId xmlns:a16="http://schemas.microsoft.com/office/drawing/2014/main" id="{B76738C7-EF58-28F7-0E44-4764ACFB3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200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47131" name="Text Box 27">
            <a:extLst>
              <a:ext uri="{FF2B5EF4-FFF2-40B4-BE49-F238E27FC236}">
                <a16:creationId xmlns:a16="http://schemas.microsoft.com/office/drawing/2014/main" id="{E7CE5CF8-29C1-031C-0401-499C7667B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K</a:t>
            </a:r>
          </a:p>
        </p:txBody>
      </p:sp>
      <p:sp>
        <p:nvSpPr>
          <p:cNvPr id="47140" name="AutoShape 36">
            <a:extLst>
              <a:ext uri="{FF2B5EF4-FFF2-40B4-BE49-F238E27FC236}">
                <a16:creationId xmlns:a16="http://schemas.microsoft.com/office/drawing/2014/main" id="{D5D9A363-64FE-E5D1-F952-45ABF55CA59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86000" y="2133600"/>
            <a:ext cx="3048000" cy="1219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3" name="Line 29">
            <a:extLst>
              <a:ext uri="{FF2B5EF4-FFF2-40B4-BE49-F238E27FC236}">
                <a16:creationId xmlns:a16="http://schemas.microsoft.com/office/drawing/2014/main" id="{E2954904-365F-2F08-FA2D-D38F2DC5C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33600"/>
            <a:ext cx="2286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15" name="Line 11">
            <a:extLst>
              <a:ext uri="{FF2B5EF4-FFF2-40B4-BE49-F238E27FC236}">
                <a16:creationId xmlns:a16="http://schemas.microsoft.com/office/drawing/2014/main" id="{44778674-D17C-57DA-A773-BEA28B3E8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35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7149" name="Group 45">
            <a:extLst>
              <a:ext uri="{FF2B5EF4-FFF2-40B4-BE49-F238E27FC236}">
                <a16:creationId xmlns:a16="http://schemas.microsoft.com/office/drawing/2014/main" id="{381A6A4C-17F5-DE20-9B90-3C7AE5529CE2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133600"/>
            <a:ext cx="762000" cy="1219200"/>
            <a:chOff x="1440" y="1344"/>
            <a:chExt cx="480" cy="768"/>
          </a:xfrm>
        </p:grpSpPr>
        <p:sp>
          <p:nvSpPr>
            <p:cNvPr id="47144" name="AutoShape 40">
              <a:extLst>
                <a:ext uri="{FF2B5EF4-FFF2-40B4-BE49-F238E27FC236}">
                  <a16:creationId xmlns:a16="http://schemas.microsoft.com/office/drawing/2014/main" id="{3070B733-7345-9B7F-46EB-D38D0BA36C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296" y="1488"/>
              <a:ext cx="768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145" name="Line 41">
              <a:extLst>
                <a:ext uri="{FF2B5EF4-FFF2-40B4-BE49-F238E27FC236}">
                  <a16:creationId xmlns:a16="http://schemas.microsoft.com/office/drawing/2014/main" id="{008EA91A-DD30-20A8-0BF0-12A83DCCE1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19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146" name="Line 42">
              <a:extLst>
                <a:ext uri="{FF2B5EF4-FFF2-40B4-BE49-F238E27FC236}">
                  <a16:creationId xmlns:a16="http://schemas.microsoft.com/office/drawing/2014/main" id="{79C5E5D3-8092-DE81-28B6-BB9EC349BD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150" name="Group 46">
            <a:extLst>
              <a:ext uri="{FF2B5EF4-FFF2-40B4-BE49-F238E27FC236}">
                <a16:creationId xmlns:a16="http://schemas.microsoft.com/office/drawing/2014/main" id="{838FFB50-59F3-3FEF-487A-E8EA7E21A9C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133600"/>
            <a:ext cx="762000" cy="1219200"/>
            <a:chOff x="2880" y="1344"/>
            <a:chExt cx="480" cy="768"/>
          </a:xfrm>
        </p:grpSpPr>
        <p:sp>
          <p:nvSpPr>
            <p:cNvPr id="47143" name="AutoShape 39">
              <a:extLst>
                <a:ext uri="{FF2B5EF4-FFF2-40B4-BE49-F238E27FC236}">
                  <a16:creationId xmlns:a16="http://schemas.microsoft.com/office/drawing/2014/main" id="{DC17E4F0-98CC-6918-FBE8-D1A9835F6E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880" y="1344"/>
              <a:ext cx="480" cy="76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147" name="Line 43">
              <a:extLst>
                <a:ext uri="{FF2B5EF4-FFF2-40B4-BE49-F238E27FC236}">
                  <a16:creationId xmlns:a16="http://schemas.microsoft.com/office/drawing/2014/main" id="{65A1E865-FB23-7D26-905D-5A4BB7B583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148" name="Line 44">
              <a:extLst>
                <a:ext uri="{FF2B5EF4-FFF2-40B4-BE49-F238E27FC236}">
                  <a16:creationId xmlns:a16="http://schemas.microsoft.com/office/drawing/2014/main" id="{637C14A2-6643-CAF2-CC0A-32DFEA35E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51" name="Line 47">
            <a:extLst>
              <a:ext uri="{FF2B5EF4-FFF2-40B4-BE49-F238E27FC236}">
                <a16:creationId xmlns:a16="http://schemas.microsoft.com/office/drawing/2014/main" id="{CB30AA16-7179-59BD-459D-5FC54974E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6" grpId="0"/>
      <p:bldP spid="47127" grpId="0"/>
      <p:bldP spid="47128" grpId="0"/>
      <p:bldP spid="47129" grpId="0"/>
      <p:bldP spid="47130" grpId="0"/>
      <p:bldP spid="471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4" name="Picture 8">
            <a:extLst>
              <a:ext uri="{FF2B5EF4-FFF2-40B4-BE49-F238E27FC236}">
                <a16:creationId xmlns:a16="http://schemas.microsoft.com/office/drawing/2014/main" id="{AFF0828F-5C6D-A613-C19B-CE95A75EDB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12750"/>
            <a:ext cx="8229600" cy="5861050"/>
          </a:xfrm>
        </p:spPr>
      </p:pic>
      <p:sp>
        <p:nvSpPr>
          <p:cNvPr id="50185" name="Text Box 9">
            <a:extLst>
              <a:ext uri="{FF2B5EF4-FFF2-40B4-BE49-F238E27FC236}">
                <a16:creationId xmlns:a16="http://schemas.microsoft.com/office/drawing/2014/main" id="{56782B05-4717-CB69-E615-AFADACBBE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3313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/>
          </a:p>
        </p:txBody>
      </p:sp>
      <p:sp>
        <p:nvSpPr>
          <p:cNvPr id="50186" name="Text Box 10">
            <a:extLst>
              <a:ext uri="{FF2B5EF4-FFF2-40B4-BE49-F238E27FC236}">
                <a16:creationId xmlns:a16="http://schemas.microsoft.com/office/drawing/2014/main" id="{90600EF3-5802-5FE8-D77C-21F69FF5C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084513"/>
            <a:ext cx="3978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  <p:sp>
        <p:nvSpPr>
          <p:cNvPr id="50187" name="Text Box 11">
            <a:extLst>
              <a:ext uri="{FF2B5EF4-FFF2-40B4-BE49-F238E27FC236}">
                <a16:creationId xmlns:a16="http://schemas.microsoft.com/office/drawing/2014/main" id="{BA125695-6134-960B-5844-3FE1DF0F9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647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				THANK YOU</a:t>
            </a:r>
          </a:p>
        </p:txBody>
      </p:sp>
      <p:pic>
        <p:nvPicPr>
          <p:cNvPr id="50189" name="Picture 13">
            <a:extLst>
              <a:ext uri="{FF2B5EF4-FFF2-40B4-BE49-F238E27FC236}">
                <a16:creationId xmlns:a16="http://schemas.microsoft.com/office/drawing/2014/main" id="{54D4372C-F297-4F50-81B2-EA69895407D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62000"/>
            <a:ext cx="13239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9883FA4F-2D82-27EC-2745-8937CA906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|2.9|1.5|1.2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4|1.4|0.7|1.1|1.|0.9|0.9|0.9|0.9|1.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2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368</TotalTime>
  <Words>287</Words>
  <Application>Microsoft Office PowerPoint</Application>
  <PresentationFormat>On-screen Show (4:3)</PresentationFormat>
  <Paragraphs>66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Verdana</vt:lpstr>
      <vt:lpstr>Times New Roman</vt:lpstr>
      <vt:lpstr>Wingdings</vt:lpstr>
      <vt:lpstr>Comic Sans MS</vt:lpstr>
      <vt:lpstr>Profile</vt:lpstr>
      <vt:lpstr>Perimeter</vt:lpstr>
      <vt:lpstr>Perimeter</vt:lpstr>
      <vt:lpstr>Area</vt:lpstr>
      <vt:lpstr>Area of parallelogram</vt:lpstr>
      <vt:lpstr>Area of a triangle</vt:lpstr>
      <vt:lpstr>Area of trapezium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rudy</dc:creator>
  <cp:lastModifiedBy>Nayan GRIFFITHS</cp:lastModifiedBy>
  <cp:revision>21</cp:revision>
  <dcterms:created xsi:type="dcterms:W3CDTF">2007-12-18T20:18:44Z</dcterms:created>
  <dcterms:modified xsi:type="dcterms:W3CDTF">2023-03-11T12:08:00Z</dcterms:modified>
</cp:coreProperties>
</file>